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2" r:id="rId4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0" autoAdjust="0"/>
    <p:restoredTop sz="86418" autoAdjust="0"/>
  </p:normalViewPr>
  <p:slideViewPr>
    <p:cSldViewPr snapToGrid="0" snapToObjects="1">
      <p:cViewPr>
        <p:scale>
          <a:sx n="25" d="100"/>
          <a:sy n="25" d="100"/>
        </p:scale>
        <p:origin x="1792" y="-136"/>
      </p:cViewPr>
      <p:guideLst>
        <p:guide orient="horz" pos="10368"/>
        <p:guide pos="138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2/13/18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5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Run regression tests and obtain FGRUPs.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38292" y="7644640"/>
            <a:ext cx="6628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Identify whether a regression occurred</a:t>
            </a:r>
          </a:p>
          <a:p>
            <a:r>
              <a:rPr lang="en-US" sz="5000" dirty="0" smtClean="0"/>
              <a:t>by automatically comparing FGRUPs.</a:t>
            </a:r>
            <a:endParaRPr lang="en-US" sz="5000" dirty="0"/>
          </a:p>
        </p:txBody>
      </p:sp>
      <p:cxnSp>
        <p:nvCxnSpPr>
          <p:cNvPr id="18" name="Shape 60"/>
          <p:cNvCxnSpPr/>
          <p:nvPr/>
        </p:nvCxnSpPr>
        <p:spPr>
          <a:xfrm>
            <a:off x="24030122" y="8229600"/>
            <a:ext cx="2337398" cy="219372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6621520" y="9088601"/>
            <a:ext cx="1410781" cy="1446272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4</a:t>
            </a:r>
            <a:endParaRPr lang="en-US" sz="7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6453280" y="12206731"/>
            <a:ext cx="571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Find root cause of regression</a:t>
            </a:r>
            <a:endParaRPr lang="en-US" sz="5000" dirty="0"/>
          </a:p>
        </p:txBody>
      </p:sp>
      <p:sp>
        <p:nvSpPr>
          <p:cNvPr id="27" name="Oval 26"/>
          <p:cNvSpPr/>
          <p:nvPr/>
        </p:nvSpPr>
        <p:spPr>
          <a:xfrm>
            <a:off x="15113762" y="12696111"/>
            <a:ext cx="1171024" cy="131009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5</a:t>
            </a:r>
          </a:p>
        </p:txBody>
      </p:sp>
      <p:cxnSp>
        <p:nvCxnSpPr>
          <p:cNvPr id="23" name="Shape 60"/>
          <p:cNvCxnSpPr/>
          <p:nvPr/>
        </p:nvCxnSpPr>
        <p:spPr>
          <a:xfrm flipH="1">
            <a:off x="16262516" y="15105520"/>
            <a:ext cx="6635732" cy="1696571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268" y="12439281"/>
            <a:ext cx="6688718" cy="5443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173" y="12249755"/>
            <a:ext cx="6921618" cy="56325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61200" y="14157821"/>
            <a:ext cx="6328647" cy="6152562"/>
            <a:chOff x="10051953" y="22886195"/>
            <a:chExt cx="6328647" cy="6152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51953" y="22886195"/>
              <a:ext cx="6152562" cy="6152562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13101130" y="23723409"/>
              <a:ext cx="3279470" cy="5315348"/>
              <a:chOff x="14569510" y="21749002"/>
              <a:chExt cx="5515088" cy="933030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1749002"/>
                <a:ext cx="5316506" cy="432638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6591324"/>
                <a:ext cx="5515088" cy="4487986"/>
              </a:xfrm>
              <a:prstGeom prst="rect">
                <a:avLst/>
              </a:prstGeom>
            </p:spPr>
          </p:pic>
        </p:grpSp>
      </p:grpSp>
      <p:sp>
        <p:nvSpPr>
          <p:cNvPr id="31" name="TextBox 30"/>
          <p:cNvSpPr txBox="1"/>
          <p:nvPr/>
        </p:nvSpPr>
        <p:spPr>
          <a:xfrm>
            <a:off x="30937200" y="14272352"/>
            <a:ext cx="260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/>
              <a:t>VS.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25600" y="7913800"/>
            <a:ext cx="5759223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Push new commit</a:t>
            </a:r>
            <a:endParaRPr lang="en-US" sz="8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124064" y="3556655"/>
            <a:ext cx="5711746" cy="38164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Trigger execution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</a:t>
            </a:r>
            <a:endParaRPr lang="en-US" sz="9600" b="1" dirty="0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42061" y="1690211"/>
            <a:ext cx="8567957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Run regression tests and obtain IRUPs</a:t>
            </a:r>
            <a:endParaRPr lang="en-US" sz="8800" b="1" dirty="0"/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9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26573820" y="7246011"/>
            <a:ext cx="11628266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Identify whether a regression occurred by comparing IRUPs</a:t>
            </a:r>
            <a:endParaRPr lang="en-US" sz="8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902940" y="11916940"/>
            <a:ext cx="8653431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Find root cause </a:t>
            </a:r>
            <a:r>
              <a:rPr lang="en-US" sz="8800" b="1" smtClean="0"/>
              <a:t>of regression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20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5934687" y="7759887"/>
            <a:ext cx="22259314" cy="17425142"/>
          </a:xfrm>
          <a:prstGeom prst="rect">
            <a:avLst/>
          </a:prstGeom>
        </p:spPr>
      </p:pic>
      <p:cxnSp>
        <p:nvCxnSpPr>
          <p:cNvPr id="5" name="Shape 60"/>
          <p:cNvCxnSpPr/>
          <p:nvPr/>
        </p:nvCxnSpPr>
        <p:spPr>
          <a:xfrm flipH="1">
            <a:off x="14173200" y="5174943"/>
            <a:ext cx="3236454" cy="233683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60"/>
          <p:cNvCxnSpPr/>
          <p:nvPr/>
        </p:nvCxnSpPr>
        <p:spPr>
          <a:xfrm>
            <a:off x="28194001" y="5355321"/>
            <a:ext cx="1143000" cy="1976072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TextBox 13"/>
          <p:cNvSpPr txBox="1"/>
          <p:nvPr/>
        </p:nvSpPr>
        <p:spPr>
          <a:xfrm>
            <a:off x="7874000" y="3357168"/>
            <a:ext cx="22504400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Variability patterns of an application (</a:t>
            </a:r>
            <a:r>
              <a:rPr lang="en-US" sz="5400" b="1" dirty="0" err="1" smtClean="0"/>
              <a:t>zlog</a:t>
            </a:r>
            <a:r>
              <a:rPr lang="en-US" sz="5400" b="1" dirty="0" smtClean="0"/>
              <a:t>), resemble the same variability pattern of one or more performance </a:t>
            </a:r>
            <a:r>
              <a:rPr lang="en-US" sz="5400" b="1" dirty="0" err="1" smtClean="0"/>
              <a:t>microbenchmark</a:t>
            </a:r>
            <a:r>
              <a:rPr lang="en-US" sz="5400" b="1" dirty="0" smtClean="0"/>
              <a:t>(s). </a:t>
            </a:r>
            <a:endParaRPr lang="en-US" sz="5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7" r="100"/>
          <a:stretch/>
        </p:blipFill>
        <p:spPr>
          <a:xfrm>
            <a:off x="29565600" y="7759887"/>
            <a:ext cx="1981200" cy="174251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58800" y="7511773"/>
            <a:ext cx="2082800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10344" y="7635830"/>
            <a:ext cx="1985656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03" t="33183" r="38832" b="36557"/>
          <a:stretch/>
        </p:blipFill>
        <p:spPr>
          <a:xfrm>
            <a:off x="1168400" y="19507200"/>
            <a:ext cx="19151600" cy="73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94"/>
          <a:stretch/>
        </p:blipFill>
        <p:spPr>
          <a:xfrm>
            <a:off x="10210799" y="6072211"/>
            <a:ext cx="10820401" cy="863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5892" y="16414309"/>
            <a:ext cx="213425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Execute the battery of </a:t>
            </a:r>
            <a:r>
              <a:rPr lang="en-US" sz="8000" b="1" dirty="0" err="1" smtClean="0"/>
              <a:t>microbenchmarks</a:t>
            </a:r>
            <a:r>
              <a:rPr lang="en-US" sz="8000" b="1" dirty="0" smtClean="0"/>
              <a:t> (stress-ng), as well as the application being profiled, on all the available machines.</a:t>
            </a:r>
            <a:endParaRPr lang="en-US" sz="8000" b="1" dirty="0"/>
          </a:p>
        </p:txBody>
      </p:sp>
      <p:sp>
        <p:nvSpPr>
          <p:cNvPr id="7" name="Oval 6"/>
          <p:cNvSpPr/>
          <p:nvPr/>
        </p:nvSpPr>
        <p:spPr>
          <a:xfrm>
            <a:off x="826158" y="17288289"/>
            <a:ext cx="1560333" cy="1668360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1</a:t>
            </a:r>
          </a:p>
        </p:txBody>
      </p:sp>
      <p:cxnSp>
        <p:nvCxnSpPr>
          <p:cNvPr id="8" name="Shape 60"/>
          <p:cNvCxnSpPr/>
          <p:nvPr/>
        </p:nvCxnSpPr>
        <p:spPr>
          <a:xfrm flipV="1">
            <a:off x="6807200" y="12852400"/>
            <a:ext cx="1998365" cy="25908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8714400" y="1983701"/>
            <a:ext cx="2191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Obtain dataset of stress-ng performance vectors for each machine, as well as the performance vector corresponding to the application.</a:t>
            </a:r>
            <a:endParaRPr lang="en-US" sz="7200" b="1" dirty="0"/>
          </a:p>
        </p:txBody>
      </p:sp>
      <p:sp>
        <p:nvSpPr>
          <p:cNvPr id="12" name="Oval 11"/>
          <p:cNvSpPr/>
          <p:nvPr/>
        </p:nvSpPr>
        <p:spPr>
          <a:xfrm>
            <a:off x="6807200" y="2966816"/>
            <a:ext cx="1538373" cy="1450089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2</a:t>
            </a:r>
          </a:p>
        </p:txBody>
      </p:sp>
      <p:cxnSp>
        <p:nvCxnSpPr>
          <p:cNvPr id="13" name="Shape 60"/>
          <p:cNvCxnSpPr/>
          <p:nvPr/>
        </p:nvCxnSpPr>
        <p:spPr>
          <a:xfrm>
            <a:off x="21674434" y="8841155"/>
            <a:ext cx="4741566" cy="154935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extBox 14"/>
          <p:cNvSpPr txBox="1"/>
          <p:nvPr/>
        </p:nvSpPr>
        <p:spPr>
          <a:xfrm rot="10800000" flipV="1">
            <a:off x="13953181" y="14759615"/>
            <a:ext cx="198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X</a:t>
            </a:r>
            <a:endParaRPr lang="en-US" sz="72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19557998" y="14843034"/>
            <a:ext cx="198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y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27059234" y="5905175"/>
            <a:ext cx="168319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Create a prediction model via </a:t>
            </a:r>
            <a:r>
              <a:rPr lang="en-US" sz="8000" b="1" dirty="0" err="1" smtClean="0"/>
              <a:t>sklearn’s</a:t>
            </a:r>
            <a:r>
              <a:rPr lang="en-US" sz="8000" b="1" dirty="0" smtClean="0"/>
              <a:t> gradient boosting. This produces a tree ensemble. </a:t>
            </a:r>
            <a:endParaRPr lang="en-US" sz="8000" b="1" dirty="0"/>
          </a:p>
        </p:txBody>
      </p:sp>
      <p:sp>
        <p:nvSpPr>
          <p:cNvPr id="18" name="Oval 17"/>
          <p:cNvSpPr/>
          <p:nvPr/>
        </p:nvSpPr>
        <p:spPr>
          <a:xfrm>
            <a:off x="25460399" y="6950299"/>
            <a:ext cx="1495507" cy="1549358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 smtClean="0"/>
              <a:t>3</a:t>
            </a:r>
            <a:endParaRPr lang="en-US" sz="9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20663"/>
          <a:stretch/>
        </p:blipFill>
        <p:spPr>
          <a:xfrm>
            <a:off x="26416000" y="10390513"/>
            <a:ext cx="9437820" cy="533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776" y="22399954"/>
            <a:ext cx="8926447" cy="7264031"/>
          </a:xfrm>
          <a:prstGeom prst="rect">
            <a:avLst/>
          </a:prstGeom>
        </p:spPr>
      </p:pic>
      <p:cxnSp>
        <p:nvCxnSpPr>
          <p:cNvPr id="21" name="Shape 60"/>
          <p:cNvCxnSpPr/>
          <p:nvPr/>
        </p:nvCxnSpPr>
        <p:spPr>
          <a:xfrm flipH="1">
            <a:off x="26208153" y="15238706"/>
            <a:ext cx="1908846" cy="6656094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TextBox 23"/>
          <p:cNvSpPr txBox="1"/>
          <p:nvPr/>
        </p:nvSpPr>
        <p:spPr>
          <a:xfrm>
            <a:off x="29385355" y="16381948"/>
            <a:ext cx="16040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Create the IRUP by obtaining the relative ranking of feature importance out of the ensemble.</a:t>
            </a:r>
            <a:endParaRPr lang="en-US" sz="8000" b="1" dirty="0"/>
          </a:p>
        </p:txBody>
      </p:sp>
      <p:sp>
        <p:nvSpPr>
          <p:cNvPr id="25" name="Oval 24"/>
          <p:cNvSpPr/>
          <p:nvPr/>
        </p:nvSpPr>
        <p:spPr>
          <a:xfrm>
            <a:off x="27658155" y="17454286"/>
            <a:ext cx="1574800" cy="1640976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7442" y="5276675"/>
            <a:ext cx="3684668" cy="368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8303513" y="-736236"/>
            <a:ext cx="1745669" cy="1250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936" y="6008244"/>
            <a:ext cx="2100462" cy="24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7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6087</TotalTime>
  <Words>152</Words>
  <Application>Microsoft Macintosh PowerPoint</Application>
  <PresentationFormat>Custom</PresentationFormat>
  <Paragraphs>25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PT Sans</vt:lpstr>
      <vt:lpstr>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63</cp:revision>
  <dcterms:modified xsi:type="dcterms:W3CDTF">2018-02-13T10:14:41Z</dcterms:modified>
</cp:coreProperties>
</file>